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count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count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://localhost/phpmyadmin/url.php?url=https://dev.mysql.com/doc/refman/5.5/en/group-by-functions.html#function_a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avg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C81A8-A395-4CD6-8FC6-F2AF2BB48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McQuaide</a:t>
            </a:r>
            <a:r>
              <a:rPr lang="en-US" dirty="0"/>
              <a:t>, Jessie Wilkins, Steven Olsen, Yuri Khechoyan</a:t>
            </a: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CDC7692-D730-48DD-8A60-859B45DE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612899"/>
            <a:ext cx="5378450" cy="29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9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239D31-D67C-4619-AD39-D9908B8AB357}"/>
              </a:ext>
            </a:extLst>
          </p:cNvPr>
          <p:cNvSpPr txBox="1">
            <a:spLocks/>
          </p:cNvSpPr>
          <p:nvPr/>
        </p:nvSpPr>
        <p:spPr>
          <a:xfrm>
            <a:off x="6540500" y="1981200"/>
            <a:ext cx="3759200" cy="4411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Selecting specific Customers from Database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</a:t>
            </a:r>
          </a:p>
          <a:p>
            <a:r>
              <a:rPr lang="en-US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Fname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Lname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ReasonForVisit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TicketID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FROM</a:t>
            </a:r>
            <a:r>
              <a:rPr lang="en-US" dirty="0">
                <a:solidFill>
                  <a:schemeClr val="tx1"/>
                </a:solidFill>
              </a:rPr>
              <a:t> customer 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WHERE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ReasonForVisit</a:t>
            </a:r>
            <a:r>
              <a:rPr lang="en-US" dirty="0">
                <a:solidFill>
                  <a:schemeClr val="tx1"/>
                </a:solidFill>
              </a:rPr>
              <a:t> = 'Device'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A9D9B-3CAB-4A6F-8AF8-A7E08910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4" t="16995" r="21997" b="24261"/>
          <a:stretch/>
        </p:blipFill>
        <p:spPr>
          <a:xfrm>
            <a:off x="368299" y="1981200"/>
            <a:ext cx="5537201" cy="26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CFF522-5AD6-462A-B38C-FCBC0AC012CC}"/>
              </a:ext>
            </a:extLst>
          </p:cNvPr>
          <p:cNvSpPr txBox="1">
            <a:spLocks/>
          </p:cNvSpPr>
          <p:nvPr/>
        </p:nvSpPr>
        <p:spPr>
          <a:xfrm>
            <a:off x="7732690" y="1032333"/>
            <a:ext cx="2782909" cy="46155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500" b="1" dirty="0">
                <a:solidFill>
                  <a:schemeClr val="tx1"/>
                </a:solidFill>
              </a:rPr>
              <a:t>Selecting the number of tickets that an employee has assigned themselves to (how many customers are they interacting with):</a:t>
            </a:r>
          </a:p>
          <a:p>
            <a:r>
              <a:rPr lang="en-US" sz="25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2500" dirty="0">
                <a:solidFill>
                  <a:schemeClr val="tx1"/>
                </a:solidFill>
              </a:rPr>
              <a:t> </a:t>
            </a:r>
            <a:r>
              <a:rPr lang="en-US" sz="25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2500" dirty="0">
                <a:solidFill>
                  <a:schemeClr val="tx1"/>
                </a:solidFill>
              </a:rPr>
              <a:t>(</a:t>
            </a:r>
            <a:r>
              <a:rPr lang="en-US" sz="2500" dirty="0" err="1">
                <a:solidFill>
                  <a:schemeClr val="tx1"/>
                </a:solidFill>
              </a:rPr>
              <a:t>ticket_assigned</a:t>
            </a:r>
            <a:r>
              <a:rPr lang="en-US" sz="2500" dirty="0">
                <a:solidFill>
                  <a:schemeClr val="tx1"/>
                </a:solidFill>
              </a:rPr>
              <a:t>), EMPID, </a:t>
            </a:r>
            <a:r>
              <a:rPr lang="en-US" sz="2500" dirty="0" err="1">
                <a:solidFill>
                  <a:schemeClr val="tx1"/>
                </a:solidFill>
              </a:rPr>
              <a:t>fname</a:t>
            </a:r>
            <a:r>
              <a:rPr lang="en-US" sz="2500" dirty="0">
                <a:solidFill>
                  <a:schemeClr val="tx1"/>
                </a:solidFill>
              </a:rPr>
              <a:t>, </a:t>
            </a:r>
            <a:r>
              <a:rPr lang="en-US" sz="2500" dirty="0" err="1">
                <a:solidFill>
                  <a:schemeClr val="tx1"/>
                </a:solidFill>
              </a:rPr>
              <a:t>lname</a:t>
            </a:r>
            <a:r>
              <a:rPr lang="en-US" sz="2500" dirty="0">
                <a:solidFill>
                  <a:schemeClr val="tx1"/>
                </a:solidFill>
              </a:rPr>
              <a:t> </a:t>
            </a:r>
            <a:r>
              <a:rPr lang="en-US" sz="2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FROM</a:t>
            </a:r>
            <a:r>
              <a:rPr lang="en-US" sz="2500" dirty="0">
                <a:solidFill>
                  <a:schemeClr val="tx1"/>
                </a:solidFill>
              </a:rPr>
              <a:t> employee </a:t>
            </a:r>
            <a:r>
              <a:rPr lang="en-US" sz="2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GROUP BY</a:t>
            </a:r>
            <a:r>
              <a:rPr lang="en-US" sz="2500" dirty="0">
                <a:solidFill>
                  <a:schemeClr val="tx1"/>
                </a:solidFill>
              </a:rPr>
              <a:t> EMPID </a:t>
            </a:r>
          </a:p>
          <a:p>
            <a:r>
              <a:rPr lang="en-US" sz="2500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DE20D-66EB-46B2-BEA6-37EA3D290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9" t="25491" r="21074" b="15745"/>
          <a:stretch/>
        </p:blipFill>
        <p:spPr>
          <a:xfrm>
            <a:off x="381000" y="635000"/>
            <a:ext cx="6949134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FFA28E-55AF-48A9-A303-7569CEE02E08}"/>
              </a:ext>
            </a:extLst>
          </p:cNvPr>
          <p:cNvSpPr txBox="1">
            <a:spLocks/>
          </p:cNvSpPr>
          <p:nvPr/>
        </p:nvSpPr>
        <p:spPr>
          <a:xfrm>
            <a:off x="6960432" y="683559"/>
            <a:ext cx="3156996" cy="3723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which employee assisted which customer based on specific </a:t>
            </a:r>
            <a:r>
              <a:rPr lang="en-US" b="1" dirty="0" err="1">
                <a:solidFill>
                  <a:schemeClr val="tx1"/>
                </a:solidFill>
              </a:rPr>
              <a:t>ticketID</a:t>
            </a:r>
            <a:r>
              <a:rPr lang="en-US" b="1" dirty="0">
                <a:solidFill>
                  <a:schemeClr val="tx1"/>
                </a:solidFill>
              </a:rPr>
              <a:t> 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fname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lname,ticket_assigned,EMPID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from </a:t>
            </a:r>
            <a:r>
              <a:rPr lang="en-US" dirty="0">
                <a:solidFill>
                  <a:schemeClr val="tx1"/>
                </a:solidFill>
              </a:rPr>
              <a:t>employee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where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ticket_assigned</a:t>
            </a:r>
            <a:r>
              <a:rPr lang="en-US" dirty="0">
                <a:solidFill>
                  <a:schemeClr val="tx1"/>
                </a:solidFill>
              </a:rPr>
              <a:t> =‘2017/12/11/-0’;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DD87-12EB-40FE-96F1-38F8D806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8" t="12887" r="29701" b="30965"/>
          <a:stretch/>
        </p:blipFill>
        <p:spPr>
          <a:xfrm>
            <a:off x="482599" y="290564"/>
            <a:ext cx="6096833" cy="34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403606-01B7-45D1-81EE-F802CA04897B}"/>
              </a:ext>
            </a:extLst>
          </p:cNvPr>
          <p:cNvSpPr txBox="1">
            <a:spLocks/>
          </p:cNvSpPr>
          <p:nvPr/>
        </p:nvSpPr>
        <p:spPr>
          <a:xfrm>
            <a:off x="5943599" y="851410"/>
            <a:ext cx="4216401" cy="3644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the average amount of customers the  employees assists:</a:t>
            </a:r>
          </a:p>
          <a:p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800" dirty="0" err="1">
                <a:solidFill>
                  <a:schemeClr val="tx1"/>
                </a:solidFill>
              </a:rPr>
              <a:t>e.EMPID</a:t>
            </a:r>
            <a:r>
              <a:rPr lang="en-US" sz="1800" dirty="0">
                <a:solidFill>
                  <a:schemeClr val="tx1"/>
                </a:solidFill>
              </a:rPr>
              <a:t>, 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1800" dirty="0">
                <a:solidFill>
                  <a:schemeClr val="tx1"/>
                </a:solidFill>
              </a:rPr>
              <a:t>(*) as </a:t>
            </a:r>
            <a:r>
              <a:rPr lang="en-US" sz="1800" dirty="0" err="1">
                <a:solidFill>
                  <a:schemeClr val="tx1"/>
                </a:solidFill>
              </a:rPr>
              <a:t>ticket_assigned</a:t>
            </a:r>
            <a:r>
              <a:rPr lang="en-US" sz="1800" dirty="0">
                <a:solidFill>
                  <a:schemeClr val="tx1"/>
                </a:solidFill>
              </a:rPr>
              <a:t> FROM employee e GROUP BY </a:t>
            </a:r>
            <a:r>
              <a:rPr lang="en-US" sz="1800" dirty="0" err="1">
                <a:solidFill>
                  <a:schemeClr val="tx1"/>
                </a:solidFill>
              </a:rPr>
              <a:t>e.EMPID</a:t>
            </a:r>
            <a:r>
              <a:rPr lang="en-US" sz="1800" dirty="0">
                <a:solidFill>
                  <a:schemeClr val="tx1"/>
                </a:solidFill>
              </a:rPr>
              <a:t> UNION ALL 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'</a:t>
            </a:r>
            <a:r>
              <a:rPr lang="en-US" sz="1800" dirty="0" err="1">
                <a:solidFill>
                  <a:schemeClr val="tx1"/>
                </a:solidFill>
              </a:rPr>
              <a:t>avg</a:t>
            </a:r>
            <a:r>
              <a:rPr lang="en-US" sz="1800" dirty="0">
                <a:solidFill>
                  <a:schemeClr val="tx1"/>
                </a:solidFill>
              </a:rPr>
              <a:t> = ', 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AVG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t.ticket_assigned</a:t>
            </a:r>
            <a:r>
              <a:rPr lang="en-US" sz="1800" dirty="0">
                <a:solidFill>
                  <a:schemeClr val="tx1"/>
                </a:solidFill>
              </a:rPr>
              <a:t>) FROM (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1800" dirty="0">
                <a:solidFill>
                  <a:schemeClr val="tx1"/>
                </a:solidFill>
              </a:rPr>
              <a:t>(*) </a:t>
            </a:r>
            <a:r>
              <a:rPr lang="en-US" sz="1800" dirty="0" err="1">
                <a:solidFill>
                  <a:schemeClr val="tx1"/>
                </a:solidFill>
              </a:rPr>
              <a:t>asticket_assigned</a:t>
            </a:r>
            <a:r>
              <a:rPr lang="en-US" sz="1800" dirty="0">
                <a:solidFill>
                  <a:schemeClr val="tx1"/>
                </a:solidFill>
              </a:rPr>
              <a:t> FROM employee e2 GROUP BY e2.EMPID) 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AEAF9-BD04-492E-9B97-0EBB03BDC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94" b="5886"/>
          <a:stretch/>
        </p:blipFill>
        <p:spPr>
          <a:xfrm>
            <a:off x="202406" y="147443"/>
            <a:ext cx="5449093" cy="51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10983C-776A-4B8D-A86F-8E751890271C}"/>
              </a:ext>
            </a:extLst>
          </p:cNvPr>
          <p:cNvSpPr txBox="1">
            <a:spLocks/>
          </p:cNvSpPr>
          <p:nvPr/>
        </p:nvSpPr>
        <p:spPr>
          <a:xfrm>
            <a:off x="6642100" y="734359"/>
            <a:ext cx="3769217" cy="33042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the amount of times a customer comes in and gets assisted by employee based on the amount of </a:t>
            </a:r>
            <a:r>
              <a:rPr lang="en-US" b="1" dirty="0" err="1">
                <a:solidFill>
                  <a:schemeClr val="tx1"/>
                </a:solidFill>
              </a:rPr>
              <a:t>ticketIDs</a:t>
            </a:r>
            <a:r>
              <a:rPr lang="en-US" b="1" dirty="0">
                <a:solidFill>
                  <a:schemeClr val="tx1"/>
                </a:solidFill>
              </a:rPr>
              <a:t> the that are associated with a customer’s cell number: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u="sng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TicketID</a:t>
            </a:r>
            <a:r>
              <a:rPr lang="en-US" dirty="0">
                <a:solidFill>
                  <a:schemeClr val="tx1"/>
                </a:solidFill>
              </a:rPr>
              <a:t>) FROM customer GROUP BY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B0DA1-F1D2-4BA8-8C94-5E59820E1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01" b="2399"/>
          <a:stretch/>
        </p:blipFill>
        <p:spPr>
          <a:xfrm>
            <a:off x="342901" y="111717"/>
            <a:ext cx="5753099" cy="43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4BFF-3A1C-4557-99AF-4F6A629E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43" y="2667000"/>
            <a:ext cx="6196757" cy="662580"/>
          </a:xfrm>
        </p:spPr>
        <p:txBody>
          <a:bodyPr/>
          <a:lstStyle/>
          <a:p>
            <a:r>
              <a:rPr lang="en-US" b="1" dirty="0"/>
              <a:t>Pre-recorded Live Demo</a:t>
            </a:r>
          </a:p>
        </p:txBody>
      </p:sp>
    </p:spTree>
    <p:extLst>
      <p:ext uri="{BB962C8B-B14F-4D97-AF65-F5344CB8AC3E}">
        <p14:creationId xmlns:p14="http://schemas.microsoft.com/office/powerpoint/2010/main" val="124374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-recorded_Live_Demo">
            <a:hlinkClick r:id="" action="ppaction://media"/>
            <a:extLst>
              <a:ext uri="{FF2B5EF4-FFF2-40B4-BE49-F238E27FC236}">
                <a16:creationId xmlns:a16="http://schemas.microsoft.com/office/drawing/2014/main" id="{7F96AE50-38D4-4EA3-8E3A-E84EA6F19E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79" end="4444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" y="144462"/>
            <a:ext cx="10706101" cy="60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6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F8A5-63C4-42CA-9B3C-C33842F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50389" cy="1400530"/>
          </a:xfrm>
        </p:spPr>
        <p:txBody>
          <a:bodyPr/>
          <a:lstStyle/>
          <a:p>
            <a:r>
              <a:rPr lang="en-US" sz="3600" b="1" dirty="0"/>
              <a:t>Background: Why </a:t>
            </a:r>
            <a:r>
              <a:rPr lang="it-IT" sz="3600" b="1" dirty="0"/>
              <a:t>Qu· eu· ed</a:t>
            </a:r>
            <a:r>
              <a:rPr lang="en-US" sz="3600" b="1" dirty="0"/>
              <a:t> exists?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E492-372A-4B96-9166-76D5E4C8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1259"/>
            <a:ext cx="7147279" cy="4828241"/>
          </a:xfrm>
        </p:spPr>
        <p:txBody>
          <a:bodyPr>
            <a:normAutofit/>
          </a:bodyPr>
          <a:lstStyle/>
          <a:p>
            <a:r>
              <a:rPr lang="en-US" sz="2400" b="1" i="1" dirty="0"/>
              <a:t>Benefits:</a:t>
            </a:r>
          </a:p>
          <a:p>
            <a:pPr lvl="1"/>
            <a:r>
              <a:rPr lang="en-US" sz="2400" b="1" dirty="0"/>
              <a:t>Improve efficiency (B2B) with aiding customers</a:t>
            </a:r>
          </a:p>
          <a:p>
            <a:pPr lvl="1"/>
            <a:r>
              <a:rPr lang="en-US" sz="2400" b="1" dirty="0"/>
              <a:t>Let CSRs &amp; customers know who is next in line for assistance</a:t>
            </a:r>
          </a:p>
          <a:p>
            <a:pPr lvl="1"/>
            <a:r>
              <a:rPr lang="en-US" sz="2400" b="1" dirty="0"/>
              <a:t>Give customers a more interactive experience</a:t>
            </a:r>
          </a:p>
          <a:p>
            <a:pPr lvl="1"/>
            <a:r>
              <a:rPr lang="en-US" sz="2400" b="1" i="1" dirty="0"/>
              <a:t>Allow Business to </a:t>
            </a:r>
            <a:r>
              <a:rPr lang="en-US" sz="2400" b="1" i="1" u="sng" dirty="0"/>
              <a:t>Significantly Cut Costs</a:t>
            </a:r>
          </a:p>
          <a:p>
            <a:pPr lvl="1"/>
            <a:r>
              <a:rPr lang="en-US" sz="2400" b="1" dirty="0"/>
              <a:t>No maintenance</a:t>
            </a:r>
          </a:p>
          <a:p>
            <a:pPr lvl="1"/>
            <a:r>
              <a:rPr lang="en-US" sz="2400" b="1" dirty="0"/>
              <a:t>No stolen equipment</a:t>
            </a:r>
          </a:p>
          <a:p>
            <a:pPr lvl="1"/>
            <a:endParaRPr lang="en-US" i="1" dirty="0"/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C8CE9474-AF42-4D51-A58D-1E4A4593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591" y="1599464"/>
            <a:ext cx="3598523" cy="24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2F59-DB94-4345-B978-4370435C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things in Perspective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5FB244-06A5-48D1-8F6E-10E310887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7090"/>
              </p:ext>
            </p:extLst>
          </p:nvPr>
        </p:nvGraphicFramePr>
        <p:xfrm>
          <a:off x="1186235" y="1168400"/>
          <a:ext cx="9818688" cy="55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672">
                  <a:extLst>
                    <a:ext uri="{9D8B030D-6E8A-4147-A177-3AD203B41FA5}">
                      <a16:colId xmlns:a16="http://schemas.microsoft.com/office/drawing/2014/main" val="2686735304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738445259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988021207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790341670"/>
                    </a:ext>
                  </a:extLst>
                </a:gridCol>
              </a:tblGrid>
              <a:tr h="803565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Qu· eu· ed</a:t>
                      </a:r>
                      <a:r>
                        <a:rPr lang="en-US" sz="1800" b="1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Queue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2602"/>
                  </a:ext>
                </a:extLst>
              </a:tr>
              <a:tr h="1319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$0.0075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~ $100/pager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059657"/>
                  </a:ext>
                </a:extLst>
              </a:tr>
              <a:tr h="13925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Maintenance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~ $500-$1000 /transmitter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601518"/>
                  </a:ext>
                </a:extLst>
              </a:tr>
              <a:tr h="183671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Maintenance/Fix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Additional Pagers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$$$$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431834"/>
                  </a:ext>
                </a:extLst>
              </a:tr>
            </a:tbl>
          </a:graphicData>
        </a:graphic>
      </p:graphicFrame>
      <p:pic>
        <p:nvPicPr>
          <p:cNvPr id="6" name="Picture 5" descr="A picture containing object, indoor&#10;&#10;Description generated with high confidence">
            <a:extLst>
              <a:ext uri="{FF2B5EF4-FFF2-40B4-BE49-F238E27FC236}">
                <a16:creationId xmlns:a16="http://schemas.microsoft.com/office/drawing/2014/main" id="{7527D287-D6FA-4670-95CB-B20A0B06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83" y="2045556"/>
            <a:ext cx="1416991" cy="1256302"/>
          </a:xfrm>
          <a:prstGeom prst="rect">
            <a:avLst/>
          </a:prstGeom>
        </p:spPr>
      </p:pic>
      <p:pic>
        <p:nvPicPr>
          <p:cNvPr id="8" name="Picture 7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420722F3-5DBE-4FEE-9B8E-365831FD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976" y="3429000"/>
            <a:ext cx="1179324" cy="1453757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16D1CE-BA39-48CF-BA6B-4A4C4006C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00" t="28210" r="11665" b="37938"/>
          <a:stretch/>
        </p:blipFill>
        <p:spPr>
          <a:xfrm>
            <a:off x="1282700" y="2372260"/>
            <a:ext cx="2292511" cy="6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D001-66B0-4738-B3C3-600B82C5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ERD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44BC207-AF1D-4B03-98B4-9FE6FB86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18083"/>
            <a:ext cx="9404723" cy="48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49C-015A-4F6D-BCF6-8E4DECDA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Implementation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089" y="1382253"/>
            <a:ext cx="82550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232" y="2700471"/>
            <a:ext cx="3333750" cy="340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1320" y="2716227"/>
            <a:ext cx="3571875" cy="338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02743" y="2698957"/>
            <a:ext cx="3571875" cy="341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96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5901-8E73-4C81-9A6C-E7E7AE9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1CF2-99E4-4199-8E1D-9D7B9EC22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1222050"/>
            <a:ext cx="10323319" cy="50263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employee(</a:t>
            </a:r>
            <a:r>
              <a:rPr lang="en-US" b="1" u="sng" dirty="0" err="1"/>
              <a:t>EMPID</a:t>
            </a:r>
            <a:r>
              <a:rPr lang="en-US" b="1" dirty="0" err="1"/>
              <a:t>,TicketID,fname,lname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2NF</a:t>
            </a:r>
          </a:p>
          <a:p>
            <a:pPr lvl="1"/>
            <a:r>
              <a:rPr lang="en-US" b="1" dirty="0"/>
              <a:t>Candidate keys: EMPID, </a:t>
            </a:r>
            <a:r>
              <a:rPr lang="en-US" b="1" dirty="0" err="1"/>
              <a:t>TicketID</a:t>
            </a:r>
            <a:endParaRPr lang="en-US" b="1" dirty="0"/>
          </a:p>
          <a:p>
            <a:pPr lvl="1"/>
            <a:r>
              <a:rPr lang="en-US" b="1" dirty="0"/>
              <a:t>Functional dependency (EMPID-&gt;</a:t>
            </a:r>
            <a:r>
              <a:rPr lang="en-US" b="1" dirty="0" err="1"/>
              <a:t>fname,lname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Functional dependency (</a:t>
            </a:r>
            <a:r>
              <a:rPr lang="en-US" b="1" dirty="0" err="1"/>
              <a:t>TicketID</a:t>
            </a:r>
            <a:r>
              <a:rPr lang="en-US" b="1" dirty="0"/>
              <a:t>-&gt;EMPID)</a:t>
            </a:r>
          </a:p>
          <a:p>
            <a:r>
              <a:rPr lang="en-US" b="1" dirty="0"/>
              <a:t>device(Make, Model, Damaged, </a:t>
            </a:r>
            <a:r>
              <a:rPr lang="en-US" b="1" u="sng" dirty="0" err="1"/>
              <a:t>Serial_Number</a:t>
            </a:r>
            <a:r>
              <a:rPr lang="en-US" b="1" u="sng" dirty="0"/>
              <a:t>,</a:t>
            </a:r>
            <a:r>
              <a:rPr lang="en-US" b="1" dirty="0"/>
              <a:t> </a:t>
            </a:r>
            <a:r>
              <a:rPr lang="en-US" b="1" dirty="0" err="1"/>
              <a:t>Ticket_ID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BCNF</a:t>
            </a:r>
          </a:p>
          <a:p>
            <a:pPr lvl="1"/>
            <a:r>
              <a:rPr lang="en-US" b="1" dirty="0"/>
              <a:t>Candidate keys: </a:t>
            </a:r>
            <a:r>
              <a:rPr lang="en-US" b="1" dirty="0" err="1"/>
              <a:t>Serial_Number</a:t>
            </a:r>
            <a:endParaRPr lang="en-US" b="1" dirty="0"/>
          </a:p>
          <a:p>
            <a:pPr lvl="1"/>
            <a:r>
              <a:rPr lang="en-US" b="1" dirty="0"/>
              <a:t>Functional dependency device(</a:t>
            </a:r>
            <a:r>
              <a:rPr lang="en-US" b="1" dirty="0" err="1"/>
              <a:t>Serial_Number</a:t>
            </a:r>
            <a:r>
              <a:rPr lang="en-US" b="1" dirty="0"/>
              <a:t> -&gt;Make, Model, Damaged, </a:t>
            </a:r>
            <a:r>
              <a:rPr lang="en-US" b="1" dirty="0" err="1"/>
              <a:t>Ticket_ID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customer(</a:t>
            </a:r>
            <a:r>
              <a:rPr lang="en-US" b="1" dirty="0" err="1"/>
              <a:t>Fname</a:t>
            </a:r>
            <a:r>
              <a:rPr lang="en-US" b="1"/>
              <a:t>, Lname</a:t>
            </a:r>
            <a:r>
              <a:rPr lang="en-US" b="1" dirty="0"/>
              <a:t>, </a:t>
            </a:r>
            <a:r>
              <a:rPr lang="en-US" b="1" u="sng" dirty="0" err="1"/>
              <a:t>CellNum</a:t>
            </a:r>
            <a:r>
              <a:rPr lang="en-US" b="1" dirty="0"/>
              <a:t>, Email, </a:t>
            </a:r>
            <a:r>
              <a:rPr lang="en-US" b="1" dirty="0" err="1"/>
              <a:t>ReasonForVisit</a:t>
            </a:r>
            <a:r>
              <a:rPr lang="en-US" b="1" dirty="0"/>
              <a:t>, </a:t>
            </a:r>
            <a:r>
              <a:rPr lang="en-US" b="1" dirty="0" err="1"/>
              <a:t>TicketID</a:t>
            </a:r>
            <a:r>
              <a:rPr lang="en-US" b="1" dirty="0"/>
              <a:t>) </a:t>
            </a:r>
          </a:p>
          <a:p>
            <a:pPr lvl="1"/>
            <a:r>
              <a:rPr lang="en-US" b="1" dirty="0"/>
              <a:t>BCNF</a:t>
            </a:r>
          </a:p>
          <a:p>
            <a:pPr lvl="1"/>
            <a:r>
              <a:rPr lang="en-US" b="1" dirty="0"/>
              <a:t>Candidate keys: </a:t>
            </a:r>
            <a:r>
              <a:rPr lang="en-US" b="1" dirty="0" err="1"/>
              <a:t>CellNum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Functional dependency (</a:t>
            </a:r>
            <a:r>
              <a:rPr lang="en-US" b="1" dirty="0" err="1"/>
              <a:t>CellNum</a:t>
            </a:r>
            <a:r>
              <a:rPr lang="en-US" b="1" dirty="0"/>
              <a:t> -&gt;</a:t>
            </a:r>
            <a:r>
              <a:rPr lang="en-US" b="1" dirty="0" err="1"/>
              <a:t>Fname</a:t>
            </a:r>
            <a:r>
              <a:rPr lang="en-US" b="1" dirty="0"/>
              <a:t>, </a:t>
            </a:r>
            <a:r>
              <a:rPr lang="en-US" b="1" dirty="0" err="1"/>
              <a:t>Lname</a:t>
            </a:r>
            <a:r>
              <a:rPr lang="en-US" b="1" dirty="0"/>
              <a:t>, Email, </a:t>
            </a:r>
            <a:r>
              <a:rPr lang="en-US" b="1" dirty="0" err="1"/>
              <a:t>ReasonForVisit</a:t>
            </a:r>
            <a:r>
              <a:rPr lang="en-US" b="1" dirty="0"/>
              <a:t>, </a:t>
            </a:r>
            <a:r>
              <a:rPr lang="en-US" b="1" dirty="0" err="1"/>
              <a:t>TicketID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684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6E3-3E7E-4BC7-8CBA-F50D1066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Possible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12E7-40EA-48F1-B99B-C4887C820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Restaurants</a:t>
            </a:r>
          </a:p>
          <a:p>
            <a:r>
              <a:rPr lang="en-US" b="1" dirty="0"/>
              <a:t>Telecommunication Retailers (AT&amp;T, Verizon, T-Mobile, etc.)</a:t>
            </a:r>
          </a:p>
          <a:p>
            <a:r>
              <a:rPr lang="en-US" b="1" dirty="0"/>
              <a:t>Cafes (Bread Co., etc.)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681B26-24C2-4914-88AA-C47291C0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385234"/>
            <a:ext cx="4349858" cy="206283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61A77C-BABD-4256-99B4-8ED5EB32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69" y="3131852"/>
            <a:ext cx="3944233" cy="103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1C0A-AB00-490B-BAC5-C781BAA2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30" y="4586718"/>
            <a:ext cx="2174846" cy="21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2544-F0DD-4A83-A091-96832E61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Importance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4858-89E4-46CC-82EC-E547AF36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5336984"/>
            <a:ext cx="9923160" cy="4195481"/>
          </a:xfrm>
        </p:spPr>
        <p:txBody>
          <a:bodyPr/>
          <a:lstStyle/>
          <a:p>
            <a:r>
              <a:rPr lang="en-US" b="1" dirty="0"/>
              <a:t>Provides easy to use UI for Management &amp; Employees</a:t>
            </a:r>
          </a:p>
          <a:p>
            <a:r>
              <a:rPr lang="en-US" b="1" dirty="0"/>
              <a:t>Gives Higher Level Permissions to Management</a:t>
            </a:r>
          </a:p>
          <a:p>
            <a:r>
              <a:rPr lang="en-US" b="1" dirty="0"/>
              <a:t>Exports all information to an Excel Spreadsheet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7D3527-96D9-4D63-A2AB-B5C880C0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14975"/>
            <a:ext cx="7943641" cy="40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6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E7D9-FC10-4A65-ADE5-25E3F943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078" y="2614020"/>
            <a:ext cx="5499844" cy="814980"/>
          </a:xfrm>
        </p:spPr>
        <p:txBody>
          <a:bodyPr/>
          <a:lstStyle/>
          <a:p>
            <a:r>
              <a:rPr lang="en-US" b="1" dirty="0"/>
              <a:t>Webpages + Queries</a:t>
            </a:r>
          </a:p>
        </p:txBody>
      </p:sp>
    </p:spTree>
    <p:extLst>
      <p:ext uri="{BB962C8B-B14F-4D97-AF65-F5344CB8AC3E}">
        <p14:creationId xmlns:p14="http://schemas.microsoft.com/office/powerpoint/2010/main" val="1941153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254</TotalTime>
  <Words>372</Words>
  <Application>Microsoft Office PowerPoint</Application>
  <PresentationFormat>Widescreen</PresentationFormat>
  <Paragraphs>76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PowerPoint Presentation</vt:lpstr>
      <vt:lpstr>Background: Why Qu· eu· ed exists?</vt:lpstr>
      <vt:lpstr>Putting things in Perspective</vt:lpstr>
      <vt:lpstr>ERD</vt:lpstr>
      <vt:lpstr>Table Implementation</vt:lpstr>
      <vt:lpstr>Normal Forms</vt:lpstr>
      <vt:lpstr>Possible Users</vt:lpstr>
      <vt:lpstr>Importance of Database</vt:lpstr>
      <vt:lpstr>Webpages +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Pre-recorded 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Yuri Khechoyan</dc:creator>
  <cp:lastModifiedBy>Yuri Khechoyan</cp:lastModifiedBy>
  <cp:revision>24</cp:revision>
  <dcterms:created xsi:type="dcterms:W3CDTF">2017-12-10T16:07:50Z</dcterms:created>
  <dcterms:modified xsi:type="dcterms:W3CDTF">2017-12-13T15:19:18Z</dcterms:modified>
</cp:coreProperties>
</file>